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Nunito SemiBold"/>
      <p:regular r:id="rId18"/>
      <p:bold r:id="rId19"/>
      <p:italic r:id="rId20"/>
      <p:boldItalic r:id="rId21"/>
    </p:embeddedFont>
    <p:embeddedFont>
      <p:font typeface="Raleway"/>
      <p:regular r:id="rId22"/>
      <p:bold r:id="rId23"/>
      <p:italic r:id="rId24"/>
      <p:boldItalic r:id="rId25"/>
    </p:embeddedFont>
    <p:embeddedFont>
      <p:font typeface="Roboto"/>
      <p:regular r:id="rId26"/>
      <p:bold r:id="rId27"/>
      <p:italic r:id="rId28"/>
      <p:boldItalic r:id="rId29"/>
    </p:embeddedFont>
    <p:embeddedFont>
      <p:font typeface="Nuni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SemiBold-italic.fntdata"/><Relationship Id="rId22" Type="http://schemas.openxmlformats.org/officeDocument/2006/relationships/font" Target="fonts/Raleway-regular.fntdata"/><Relationship Id="rId21" Type="http://schemas.openxmlformats.org/officeDocument/2006/relationships/font" Target="fonts/NunitoSemiBold-boldItalic.fntdata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bold.fntdata"/><Relationship Id="rId30" Type="http://schemas.openxmlformats.org/officeDocument/2006/relationships/font" Target="fonts/Nunito-regular.fntdata"/><Relationship Id="rId11" Type="http://schemas.openxmlformats.org/officeDocument/2006/relationships/slide" Target="slides/slide6.xml"/><Relationship Id="rId33" Type="http://schemas.openxmlformats.org/officeDocument/2006/relationships/font" Target="fonts/Nunito-boldItalic.fntdata"/><Relationship Id="rId10" Type="http://schemas.openxmlformats.org/officeDocument/2006/relationships/slide" Target="slides/slide5.xml"/><Relationship Id="rId32" Type="http://schemas.openxmlformats.org/officeDocument/2006/relationships/font" Target="fonts/Nuni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NunitoSemiBold-bold.fntdata"/><Relationship Id="rId18" Type="http://schemas.openxmlformats.org/officeDocument/2006/relationships/font" Target="fonts/Nunito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3e049bd35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3e049bd35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c578c93d9_0_1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9c578c93d9_0_1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9c578c93d9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9c578c93d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9c578c93d9_0_1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9c578c93d9_0_1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3e049bd35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3e049bd35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3e049bd35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3e049bd35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Pseudogymnoascus destructans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Grows on the bats’ nose and wings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Psychrophilic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Affects bats during hibernation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c578c93d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c578c93d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c578c93d9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c578c93d9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c578c93d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c578c93d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c578c93d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c578c93d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c578c93d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c578c93d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c578c93d9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c578c93d9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/>
        </p:nvSpPr>
        <p:spPr>
          <a:xfrm>
            <a:off x="432850" y="1128900"/>
            <a:ext cx="8460300" cy="22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Nunito SemiBold"/>
                <a:ea typeface="Nunito SemiBold"/>
                <a:cs typeface="Nunito SemiBold"/>
                <a:sym typeface="Nunito SemiBold"/>
              </a:rPr>
              <a:t>White-nose Syndrome &amp; bat fertility</a:t>
            </a:r>
            <a:endParaRPr/>
          </a:p>
        </p:txBody>
      </p:sp>
      <p:sp>
        <p:nvSpPr>
          <p:cNvPr id="68" name="Google Shape;68;p13"/>
          <p:cNvSpPr txBox="1"/>
          <p:nvPr>
            <p:ph type="ctrTitle"/>
          </p:nvPr>
        </p:nvSpPr>
        <p:spPr>
          <a:xfrm>
            <a:off x="390525" y="1128900"/>
            <a:ext cx="8222100" cy="16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SemiBold"/>
                <a:ea typeface="Nunito SemiBold"/>
                <a:cs typeface="Nunito SemiBold"/>
                <a:sym typeface="Nunito SemiBold"/>
              </a:rPr>
              <a:t>White-nose Syndrome &amp; bat fertility</a:t>
            </a:r>
            <a:endParaRPr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Presented by Kalee Elliott</a:t>
            </a:r>
            <a:endParaRPr sz="1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134050" y="4847175"/>
            <a:ext cx="25824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Roboto"/>
                <a:ea typeface="Roboto"/>
                <a:cs typeface="Roboto"/>
                <a:sym typeface="Roboto"/>
              </a:rPr>
              <a:t>JONATHAN MAYS, MAINE DEPARTMENT OF INLAND FISHERIES AND WILDLIFE</a:t>
            </a:r>
            <a:endParaRPr sz="5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The Experiment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11" name="Google Shape;211;p22"/>
          <p:cNvGrpSpPr/>
          <p:nvPr/>
        </p:nvGrpSpPr>
        <p:grpSpPr>
          <a:xfrm>
            <a:off x="6858000" y="2295575"/>
            <a:ext cx="2286000" cy="2847950"/>
            <a:chOff x="0" y="2295575"/>
            <a:chExt cx="2286000" cy="2847950"/>
          </a:xfrm>
        </p:grpSpPr>
        <p:grpSp>
          <p:nvGrpSpPr>
            <p:cNvPr id="212" name="Google Shape;212;p22"/>
            <p:cNvGrpSpPr/>
            <p:nvPr/>
          </p:nvGrpSpPr>
          <p:grpSpPr>
            <a:xfrm>
              <a:off x="0" y="2295575"/>
              <a:ext cx="2286000" cy="2847950"/>
              <a:chOff x="0" y="2295575"/>
              <a:chExt cx="2286000" cy="2847950"/>
            </a:xfrm>
          </p:grpSpPr>
          <p:sp>
            <p:nvSpPr>
              <p:cNvPr id="213" name="Google Shape;213;p22"/>
              <p:cNvSpPr/>
              <p:nvPr/>
            </p:nvSpPr>
            <p:spPr>
              <a:xfrm>
                <a:off x="0" y="2823925"/>
                <a:ext cx="2286000" cy="23196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22"/>
              <p:cNvSpPr/>
              <p:nvPr/>
            </p:nvSpPr>
            <p:spPr>
              <a:xfrm>
                <a:off x="0" y="2295575"/>
                <a:ext cx="2286000" cy="537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5" name="Google Shape;215;p22"/>
            <p:cNvSpPr txBox="1"/>
            <p:nvPr/>
          </p:nvSpPr>
          <p:spPr>
            <a:xfrm>
              <a:off x="216291" y="2441107"/>
              <a:ext cx="871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5E5E5E"/>
                  </a:solidFill>
                  <a:latin typeface="Nunito"/>
                  <a:ea typeface="Nunito"/>
                  <a:cs typeface="Nunito"/>
                  <a:sym typeface="Nunito"/>
                </a:rPr>
                <a:t>STEP 4</a:t>
              </a:r>
              <a:endParaRPr sz="1000">
                <a:solidFill>
                  <a:srgbClr val="5E5E5E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16" name="Google Shape;216;p22"/>
            <p:cNvSpPr txBox="1"/>
            <p:nvPr/>
          </p:nvSpPr>
          <p:spPr>
            <a:xfrm>
              <a:off x="216300" y="3050050"/>
              <a:ext cx="1853400" cy="7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5E5E5E"/>
                  </a:solidFill>
                  <a:latin typeface="Nunito"/>
                  <a:ea typeface="Nunito"/>
                  <a:cs typeface="Nunito"/>
                  <a:sym typeface="Nunito"/>
                </a:rPr>
                <a:t>If WNS population is lower, determine how Pd has affected them.</a:t>
              </a:r>
              <a:endParaRPr b="1" sz="1200">
                <a:solidFill>
                  <a:srgbClr val="5E5E5E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17" name="Google Shape;217;p22"/>
            <p:cNvSpPr txBox="1"/>
            <p:nvPr/>
          </p:nvSpPr>
          <p:spPr>
            <a:xfrm>
              <a:off x="216300" y="3683000"/>
              <a:ext cx="1853400" cy="113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5E5E5E"/>
                  </a:solidFill>
                  <a:latin typeface="Raleway"/>
                  <a:ea typeface="Raleway"/>
                  <a:cs typeface="Raleway"/>
                  <a:sym typeface="Raleway"/>
                </a:rPr>
                <a:t>Determine egg and sperm count of populations.</a:t>
              </a:r>
              <a:br>
                <a:rPr lang="en" sz="900">
                  <a:solidFill>
                    <a:srgbClr val="5E5E5E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900">
                  <a:latin typeface="Raleway"/>
                  <a:ea typeface="Raleway"/>
                  <a:cs typeface="Raleway"/>
                  <a:sym typeface="Raleway"/>
                </a:rPr>
                <a:t>Determine if ovulation is an issue.</a:t>
              </a:r>
              <a:br>
                <a:rPr lang="en" sz="900">
                  <a:solidFill>
                    <a:srgbClr val="5E5E5E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900">
                  <a:solidFill>
                    <a:srgbClr val="5E5E5E"/>
                  </a:solidFill>
                  <a:latin typeface="Raleway"/>
                  <a:ea typeface="Raleway"/>
                  <a:cs typeface="Raleway"/>
                  <a:sym typeface="Raleway"/>
                </a:rPr>
                <a:t>Determine if pregnancy is failing.</a:t>
              </a:r>
              <a:br>
                <a:rPr lang="en" sz="900">
                  <a:solidFill>
                    <a:srgbClr val="5E5E5E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900">
                  <a:latin typeface="Raleway"/>
                  <a:ea typeface="Raleway"/>
                  <a:cs typeface="Raleway"/>
                  <a:sym typeface="Raleway"/>
                </a:rPr>
                <a:t>Determine if live offspring are dying.</a:t>
              </a:r>
              <a:endParaRPr sz="9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18" name="Google Shape;218;p22"/>
          <p:cNvGrpSpPr/>
          <p:nvPr/>
        </p:nvGrpSpPr>
        <p:grpSpPr>
          <a:xfrm>
            <a:off x="4572000" y="2295575"/>
            <a:ext cx="2286000" cy="2847950"/>
            <a:chOff x="0" y="2295575"/>
            <a:chExt cx="2286000" cy="2847950"/>
          </a:xfrm>
        </p:grpSpPr>
        <p:grpSp>
          <p:nvGrpSpPr>
            <p:cNvPr id="219" name="Google Shape;219;p22"/>
            <p:cNvGrpSpPr/>
            <p:nvPr/>
          </p:nvGrpSpPr>
          <p:grpSpPr>
            <a:xfrm>
              <a:off x="0" y="2295575"/>
              <a:ext cx="2286000" cy="2847950"/>
              <a:chOff x="0" y="2295575"/>
              <a:chExt cx="2286000" cy="2847950"/>
            </a:xfrm>
          </p:grpSpPr>
          <p:sp>
            <p:nvSpPr>
              <p:cNvPr id="220" name="Google Shape;220;p22"/>
              <p:cNvSpPr/>
              <p:nvPr/>
            </p:nvSpPr>
            <p:spPr>
              <a:xfrm>
                <a:off x="0" y="2823925"/>
                <a:ext cx="2286000" cy="23196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22"/>
              <p:cNvSpPr/>
              <p:nvPr/>
            </p:nvSpPr>
            <p:spPr>
              <a:xfrm>
                <a:off x="0" y="2295575"/>
                <a:ext cx="2286000" cy="537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2" name="Google Shape;222;p22"/>
            <p:cNvSpPr txBox="1"/>
            <p:nvPr/>
          </p:nvSpPr>
          <p:spPr>
            <a:xfrm>
              <a:off x="216291" y="2441107"/>
              <a:ext cx="871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5E5E5E"/>
                  </a:solidFill>
                  <a:latin typeface="Nunito"/>
                  <a:ea typeface="Nunito"/>
                  <a:cs typeface="Nunito"/>
                  <a:sym typeface="Nunito"/>
                </a:rPr>
                <a:t>STEP 3</a:t>
              </a:r>
              <a:endParaRPr sz="1000">
                <a:solidFill>
                  <a:srgbClr val="5E5E5E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23" name="Google Shape;223;p22"/>
            <p:cNvSpPr txBox="1"/>
            <p:nvPr/>
          </p:nvSpPr>
          <p:spPr>
            <a:xfrm>
              <a:off x="216300" y="3050050"/>
              <a:ext cx="1853400" cy="7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5E5E5E"/>
                  </a:solidFill>
                  <a:latin typeface="Nunito"/>
                  <a:ea typeface="Nunito"/>
                  <a:cs typeface="Nunito"/>
                  <a:sym typeface="Nunito"/>
                </a:rPr>
                <a:t>Test for pregnancies and monitor gestation</a:t>
              </a:r>
              <a:endParaRPr b="1" sz="1200">
                <a:solidFill>
                  <a:srgbClr val="5E5E5E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24" name="Google Shape;224;p22"/>
            <p:cNvSpPr txBox="1"/>
            <p:nvPr/>
          </p:nvSpPr>
          <p:spPr>
            <a:xfrm>
              <a:off x="216300" y="3896950"/>
              <a:ext cx="1853400" cy="99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5E5E5E"/>
                  </a:solidFill>
                  <a:latin typeface="Raleway"/>
                  <a:ea typeface="Raleway"/>
                  <a:cs typeface="Raleway"/>
                  <a:sym typeface="Raleway"/>
                </a:rPr>
                <a:t>Using a handheld and portable ultrasound device, bats that appear to be pregnant will be tested and monitored over 50-60 days. </a:t>
              </a:r>
              <a:endParaRPr sz="900">
                <a:solidFill>
                  <a:srgbClr val="5E5E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cxnSp>
          <p:nvCxnSpPr>
            <p:cNvPr id="225" name="Google Shape;225;p22"/>
            <p:cNvCxnSpPr/>
            <p:nvPr/>
          </p:nvCxnSpPr>
          <p:spPr>
            <a:xfrm>
              <a:off x="2286000" y="2295575"/>
              <a:ext cx="0" cy="28374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226" name="Google Shape;226;p22"/>
          <p:cNvGrpSpPr/>
          <p:nvPr/>
        </p:nvGrpSpPr>
        <p:grpSpPr>
          <a:xfrm>
            <a:off x="2286000" y="2295575"/>
            <a:ext cx="2286000" cy="2847950"/>
            <a:chOff x="0" y="2295575"/>
            <a:chExt cx="2286000" cy="2847950"/>
          </a:xfrm>
        </p:grpSpPr>
        <p:grpSp>
          <p:nvGrpSpPr>
            <p:cNvPr id="227" name="Google Shape;227;p22"/>
            <p:cNvGrpSpPr/>
            <p:nvPr/>
          </p:nvGrpSpPr>
          <p:grpSpPr>
            <a:xfrm>
              <a:off x="0" y="2295575"/>
              <a:ext cx="2286000" cy="2847950"/>
              <a:chOff x="0" y="2295575"/>
              <a:chExt cx="2286000" cy="2847950"/>
            </a:xfrm>
          </p:grpSpPr>
          <p:sp>
            <p:nvSpPr>
              <p:cNvPr id="228" name="Google Shape;228;p22"/>
              <p:cNvSpPr/>
              <p:nvPr/>
            </p:nvSpPr>
            <p:spPr>
              <a:xfrm>
                <a:off x="0" y="2823925"/>
                <a:ext cx="2286000" cy="2319600"/>
              </a:xfrm>
              <a:prstGeom prst="rect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22"/>
              <p:cNvSpPr/>
              <p:nvPr/>
            </p:nvSpPr>
            <p:spPr>
              <a:xfrm>
                <a:off x="0" y="2295575"/>
                <a:ext cx="2286000" cy="53700"/>
              </a:xfrm>
              <a:prstGeom prst="rect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0" name="Google Shape;230;p22"/>
            <p:cNvSpPr txBox="1"/>
            <p:nvPr/>
          </p:nvSpPr>
          <p:spPr>
            <a:xfrm>
              <a:off x="216291" y="2441107"/>
              <a:ext cx="871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A72A1E"/>
                  </a:solidFill>
                  <a:latin typeface="Nunito"/>
                  <a:ea typeface="Nunito"/>
                  <a:cs typeface="Nunito"/>
                  <a:sym typeface="Nunito"/>
                </a:rPr>
                <a:t>STEP 2</a:t>
              </a:r>
              <a:endParaRPr sz="1000">
                <a:solidFill>
                  <a:srgbClr val="A72A1E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31" name="Google Shape;231;p22"/>
            <p:cNvSpPr txBox="1"/>
            <p:nvPr/>
          </p:nvSpPr>
          <p:spPr>
            <a:xfrm>
              <a:off x="216300" y="3050050"/>
              <a:ext cx="1853400" cy="7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Monitor both populations growth winter to spring</a:t>
              </a:r>
              <a:endParaRPr b="1" sz="12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32" name="Google Shape;232;p22"/>
            <p:cNvSpPr txBox="1"/>
            <p:nvPr/>
          </p:nvSpPr>
          <p:spPr>
            <a:xfrm>
              <a:off x="219456" y="3896950"/>
              <a:ext cx="1853400" cy="99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Count n before disinfection, after, at the beginning of spring before pregnancies, and again after the offspring have been born.  </a:t>
              </a:r>
              <a:br>
                <a:rPr lang="en" sz="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endParaRPr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cxnSp>
          <p:nvCxnSpPr>
            <p:cNvPr id="233" name="Google Shape;233;p22"/>
            <p:cNvCxnSpPr/>
            <p:nvPr/>
          </p:nvCxnSpPr>
          <p:spPr>
            <a:xfrm>
              <a:off x="2286000" y="2295575"/>
              <a:ext cx="0" cy="2837400"/>
            </a:xfrm>
            <a:prstGeom prst="straightConnector1">
              <a:avLst/>
            </a:prstGeom>
            <a:noFill/>
            <a:ln cap="flat" cmpd="sng" w="9525">
              <a:solidFill>
                <a:srgbClr val="EDA29B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234" name="Google Shape;234;p22"/>
          <p:cNvGrpSpPr/>
          <p:nvPr/>
        </p:nvGrpSpPr>
        <p:grpSpPr>
          <a:xfrm>
            <a:off x="0" y="2295575"/>
            <a:ext cx="2286000" cy="2847950"/>
            <a:chOff x="0" y="2295575"/>
            <a:chExt cx="2286000" cy="2847950"/>
          </a:xfrm>
        </p:grpSpPr>
        <p:grpSp>
          <p:nvGrpSpPr>
            <p:cNvPr id="235" name="Google Shape;235;p22"/>
            <p:cNvGrpSpPr/>
            <p:nvPr/>
          </p:nvGrpSpPr>
          <p:grpSpPr>
            <a:xfrm>
              <a:off x="0" y="2295575"/>
              <a:ext cx="2286000" cy="2847950"/>
              <a:chOff x="0" y="2295575"/>
              <a:chExt cx="2286000" cy="2847950"/>
            </a:xfrm>
          </p:grpSpPr>
          <p:sp>
            <p:nvSpPr>
              <p:cNvPr id="236" name="Google Shape;236;p22"/>
              <p:cNvSpPr/>
              <p:nvPr/>
            </p:nvSpPr>
            <p:spPr>
              <a:xfrm>
                <a:off x="0" y="2823925"/>
                <a:ext cx="2286000" cy="2319600"/>
              </a:xfrm>
              <a:prstGeom prst="rect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22"/>
              <p:cNvSpPr/>
              <p:nvPr/>
            </p:nvSpPr>
            <p:spPr>
              <a:xfrm>
                <a:off x="0" y="2295575"/>
                <a:ext cx="2286000" cy="53700"/>
              </a:xfrm>
              <a:prstGeom prst="rect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8" name="Google Shape;238;p22"/>
            <p:cNvSpPr txBox="1"/>
            <p:nvPr/>
          </p:nvSpPr>
          <p:spPr>
            <a:xfrm>
              <a:off x="216291" y="2441107"/>
              <a:ext cx="871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A72A1E"/>
                  </a:solidFill>
                  <a:latin typeface="Nunito"/>
                  <a:ea typeface="Nunito"/>
                  <a:cs typeface="Nunito"/>
                  <a:sym typeface="Nunito"/>
                </a:rPr>
                <a:t>STEP 1</a:t>
              </a:r>
              <a:endParaRPr sz="1000">
                <a:solidFill>
                  <a:srgbClr val="A72A1E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39" name="Google Shape;239;p22"/>
            <p:cNvSpPr txBox="1"/>
            <p:nvPr/>
          </p:nvSpPr>
          <p:spPr>
            <a:xfrm>
              <a:off x="216300" y="3014600"/>
              <a:ext cx="1853400" cy="7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Finding uninfected and infected populations then disinfect the infected population</a:t>
              </a:r>
              <a:endParaRPr b="1" sz="12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40" name="Google Shape;240;p22"/>
            <p:cNvSpPr txBox="1"/>
            <p:nvPr/>
          </p:nvSpPr>
          <p:spPr>
            <a:xfrm>
              <a:off x="216300" y="3812300"/>
              <a:ext cx="1853400" cy="99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Oregon (U) + Washington (I) of </a:t>
              </a:r>
              <a:r>
                <a:rPr i="1" lang="en" sz="9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M. lucifugus</a:t>
              </a:r>
              <a:r>
                <a:rPr lang="en" sz="9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.</a:t>
              </a:r>
              <a:br>
                <a:rPr lang="en" sz="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900">
                  <a:latin typeface="Raleway"/>
                  <a:ea typeface="Raleway"/>
                  <a:cs typeface="Raleway"/>
                  <a:sym typeface="Raleway"/>
                </a:rPr>
                <a:t>UV light method because its easy, quick, inexpensive, and can be used on large areas.</a:t>
              </a:r>
              <a:br>
                <a:rPr lang="en" sz="9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9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Wait one week and retest for WNS</a:t>
              </a:r>
              <a:endParaRPr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cxnSp>
          <p:nvCxnSpPr>
            <p:cNvPr id="241" name="Google Shape;241;p22"/>
            <p:cNvCxnSpPr/>
            <p:nvPr/>
          </p:nvCxnSpPr>
          <p:spPr>
            <a:xfrm>
              <a:off x="2286000" y="2295575"/>
              <a:ext cx="0" cy="2837400"/>
            </a:xfrm>
            <a:prstGeom prst="straightConnector1">
              <a:avLst/>
            </a:prstGeom>
            <a:noFill/>
            <a:ln cap="flat" cmpd="sng" w="9525">
              <a:solidFill>
                <a:srgbClr val="EDA29B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Citations: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7" name="Google Shape;247;p23"/>
          <p:cNvSpPr txBox="1"/>
          <p:nvPr/>
        </p:nvSpPr>
        <p:spPr>
          <a:xfrm>
            <a:off x="112900" y="762000"/>
            <a:ext cx="8904000" cy="42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4940" lvl="0" marL="137160" rtl="0" algn="l">
              <a:spcBef>
                <a:spcPts val="0"/>
              </a:spcBef>
              <a:spcAft>
                <a:spcPts val="0"/>
              </a:spcAft>
              <a:buSzPts val="1000"/>
              <a:buFont typeface="Raleway"/>
              <a:buAutoNum type="arabicPeriod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Bagniewska, J. (2018) White nose syndrome is killing millions of bats via a contagious fungus – here's how to stop it. The Conversation, https://theconversation.com/white-nose-syndrome-is-killing-millions-of-bats-via-a-contagious-fungus-heres-how-to-stop-it-91698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-15494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Raleway"/>
              <a:buAutoNum type="arabicPeriod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Palmer, J., Drees, K., Foster, J., &amp; Linder, D. (2018) Extreme sensitivity to ultraviolet light in the fungal pathogen causing white-nose syndrome of bats. Nature Communications, </a:t>
            </a:r>
            <a:r>
              <a:rPr b="1" lang="en" sz="1000"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:35. Doi: 10.1038/s41467-017-02441-z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-15494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Raleway"/>
              <a:buAutoNum type="arabicPeriod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Hoyt, J., et al. (2019) Field trial of a probiotic bacteria to protect bats from white-nose syndrome. Sci Reports, </a:t>
            </a:r>
            <a:r>
              <a:rPr b="1" lang="en" sz="1000"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:9158. Doi: 10.1038/s41598-019-45453-z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-15494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Raleway"/>
              <a:buAutoNum type="arabicPeriod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Rocke, T., et al. (2019) Virally-vectored vaccine candidates against white-nose syndrome induce anti-fungal immune response in little brown bats (Myotis lucifugus). Sci Reports, </a:t>
            </a:r>
            <a:r>
              <a:rPr b="1" lang="en" sz="1000"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:6788. Doi: 10.1038/s41598-019-43210-w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-15494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Raleway"/>
              <a:buAutoNum type="arabicPeriod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Jonasson, K. &amp; Willis, C. (2011) Changes in Body Condition of Hibernating Bats Support the Thrifty Female Hypothesis and Predict Consequences for Populations with White-Nose Syndrome. PloS ONE, </a:t>
            </a:r>
            <a:r>
              <a:rPr b="1" lang="en" sz="1000"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:e21061. Doi: 10.1371/journal.pone.0021061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/>
          <p:nvPr/>
        </p:nvSpPr>
        <p:spPr>
          <a:xfrm>
            <a:off x="0" y="1074600"/>
            <a:ext cx="9144000" cy="31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4"/>
          <p:cNvSpPr txBox="1"/>
          <p:nvPr>
            <p:ph type="title"/>
          </p:nvPr>
        </p:nvSpPr>
        <p:spPr>
          <a:xfrm>
            <a:off x="1294650" y="2037125"/>
            <a:ext cx="65547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Suggestions?</a:t>
            </a:r>
            <a:endParaRPr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4" name="Google Shape;254;p24"/>
          <p:cNvSpPr/>
          <p:nvPr/>
        </p:nvSpPr>
        <p:spPr>
          <a:xfrm>
            <a:off x="1747250" y="2571750"/>
            <a:ext cx="456000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4"/>
          <p:cNvSpPr/>
          <p:nvPr/>
        </p:nvSpPr>
        <p:spPr>
          <a:xfrm>
            <a:off x="1443525" y="2980750"/>
            <a:ext cx="456000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4"/>
          <p:cNvSpPr/>
          <p:nvPr/>
        </p:nvSpPr>
        <p:spPr>
          <a:xfrm>
            <a:off x="1982300" y="3191175"/>
            <a:ext cx="456000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4"/>
          <p:cNvSpPr/>
          <p:nvPr/>
        </p:nvSpPr>
        <p:spPr>
          <a:xfrm rot="-10564689">
            <a:off x="7116552" y="2183497"/>
            <a:ext cx="456168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4"/>
          <p:cNvSpPr/>
          <p:nvPr/>
        </p:nvSpPr>
        <p:spPr>
          <a:xfrm rot="-10564689">
            <a:off x="7447575" y="1796258"/>
            <a:ext cx="456168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4"/>
          <p:cNvSpPr/>
          <p:nvPr/>
        </p:nvSpPr>
        <p:spPr>
          <a:xfrm rot="-10564689">
            <a:off x="6924476" y="1549429"/>
            <a:ext cx="456168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0" y="1074600"/>
            <a:ext cx="9144000" cy="31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 txBox="1"/>
          <p:nvPr>
            <p:ph type="title"/>
          </p:nvPr>
        </p:nvSpPr>
        <p:spPr>
          <a:xfrm>
            <a:off x="1294650" y="2037125"/>
            <a:ext cx="65547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What is </a:t>
            </a:r>
            <a:r>
              <a:rPr b="1" lang="en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white-nose syndrome</a:t>
            </a:r>
            <a:r>
              <a:rPr lang="en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1747250" y="2571750"/>
            <a:ext cx="456000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1443525" y="2980750"/>
            <a:ext cx="456000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1982300" y="3191175"/>
            <a:ext cx="456000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 rot="-10564689">
            <a:off x="7116552" y="2183497"/>
            <a:ext cx="456168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 rot="-10564689">
            <a:off x="7447575" y="1796258"/>
            <a:ext cx="456168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 rot="-10564689">
            <a:off x="6924476" y="1549429"/>
            <a:ext cx="456168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Nunito"/>
                <a:ea typeface="Nunito"/>
                <a:cs typeface="Nunito"/>
                <a:sym typeface="Nunito"/>
              </a:rPr>
              <a:t>White-nose Syndrome (WNS)</a:t>
            </a:r>
            <a:endParaRPr b="1" sz="2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938" y="1117325"/>
            <a:ext cx="5708124" cy="32193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667" y="811375"/>
            <a:ext cx="1765659" cy="1760376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9775" y="3281025"/>
            <a:ext cx="2935076" cy="172842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1" name="Google Shape;91;p15"/>
          <p:cNvSpPr/>
          <p:nvPr/>
        </p:nvSpPr>
        <p:spPr>
          <a:xfrm>
            <a:off x="7586150" y="2571750"/>
            <a:ext cx="585600" cy="6027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7751900" y="1255875"/>
            <a:ext cx="254100" cy="15030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7644050" y="2632500"/>
            <a:ext cx="469800" cy="4812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7802750" y="2060350"/>
            <a:ext cx="152400" cy="4812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7802750" y="2462975"/>
            <a:ext cx="152400" cy="2367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/>
        </p:nvSpPr>
        <p:spPr>
          <a:xfrm>
            <a:off x="310300" y="2495550"/>
            <a:ext cx="17340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Raleway"/>
                <a:ea typeface="Raleway"/>
                <a:cs typeface="Raleway"/>
                <a:sym typeface="Raleway"/>
              </a:rPr>
              <a:t>Pseudogymnoascus destructans</a:t>
            </a:r>
            <a:r>
              <a:rPr lang="en" sz="1100">
                <a:latin typeface="Raleway"/>
                <a:ea typeface="Raleway"/>
                <a:cs typeface="Raleway"/>
                <a:sym typeface="Raleway"/>
              </a:rPr>
              <a:t> (</a:t>
            </a:r>
            <a:r>
              <a:rPr i="1" lang="en" sz="1100">
                <a:latin typeface="Raleway"/>
                <a:ea typeface="Raleway"/>
                <a:cs typeface="Raleway"/>
                <a:sym typeface="Raleway"/>
              </a:rPr>
              <a:t>Pd</a:t>
            </a:r>
            <a:r>
              <a:rPr lang="en" sz="1100">
                <a:latin typeface="Raleway"/>
                <a:ea typeface="Raleway"/>
                <a:cs typeface="Raleway"/>
                <a:sym typeface="Raleway"/>
              </a:rPr>
              <a:t>)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7988250" y="1340450"/>
            <a:ext cx="10158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Psychrophilic</a:t>
            </a:r>
            <a:b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4℃ to 20℃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1672025" y="4282375"/>
            <a:ext cx="33822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Myotis lucifugus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(Little Brown Bat)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674400" y="3690950"/>
            <a:ext cx="456000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370675" y="4099950"/>
            <a:ext cx="456000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909450" y="4310375"/>
            <a:ext cx="456000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10915" l="6002" r="7259" t="8886"/>
          <a:stretch/>
        </p:blipFill>
        <p:spPr>
          <a:xfrm>
            <a:off x="1101675" y="35950"/>
            <a:ext cx="7089827" cy="506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 rot="-5400000">
            <a:off x="-1827900" y="2175300"/>
            <a:ext cx="49260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Where</a:t>
            </a:r>
            <a:r>
              <a:rPr lang="en" sz="2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is WNS in the U.S.?</a:t>
            </a:r>
            <a:endParaRPr sz="29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08" name="Google Shape;108;p16"/>
          <p:cNvCxnSpPr/>
          <p:nvPr/>
        </p:nvCxnSpPr>
        <p:spPr>
          <a:xfrm flipH="1">
            <a:off x="6385650" y="1206925"/>
            <a:ext cx="2112000" cy="6948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" name="Google Shape;109;p16"/>
          <p:cNvSpPr txBox="1"/>
          <p:nvPr/>
        </p:nvSpPr>
        <p:spPr>
          <a:xfrm>
            <a:off x="8427475" y="912225"/>
            <a:ext cx="5334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NY 2006</a:t>
            </a:r>
            <a:endParaRPr sz="11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How does WNS affect bats?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15" name="Google Shape;115;p17"/>
          <p:cNvGrpSpPr/>
          <p:nvPr/>
        </p:nvGrpSpPr>
        <p:grpSpPr>
          <a:xfrm>
            <a:off x="4372625" y="1864926"/>
            <a:ext cx="2621247" cy="1726574"/>
            <a:chOff x="4385575" y="1857800"/>
            <a:chExt cx="2621247" cy="1726574"/>
          </a:xfrm>
        </p:grpSpPr>
        <p:sp>
          <p:nvSpPr>
            <p:cNvPr id="116" name="Google Shape;116;p17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7" name="Google Shape;117;p17"/>
            <p:cNvGrpSpPr/>
            <p:nvPr/>
          </p:nvGrpSpPr>
          <p:grpSpPr>
            <a:xfrm>
              <a:off x="4385575" y="1857800"/>
              <a:ext cx="2621247" cy="1726574"/>
              <a:chOff x="4385575" y="1857800"/>
              <a:chExt cx="2621247" cy="1726574"/>
            </a:xfrm>
          </p:grpSpPr>
          <p:grpSp>
            <p:nvGrpSpPr>
              <p:cNvPr id="118" name="Google Shape;118;p17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19" name="Google Shape;119;p17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20" name="Google Shape;120;p17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1" name="Google Shape;121;p17"/>
              <p:cNvSpPr txBox="1"/>
              <p:nvPr/>
            </p:nvSpPr>
            <p:spPr>
              <a:xfrm>
                <a:off x="4385575" y="3212974"/>
                <a:ext cx="120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Nunito"/>
                    <a:ea typeface="Nunito"/>
                    <a:cs typeface="Nunito"/>
                    <a:sym typeface="Nunito"/>
                  </a:rPr>
                  <a:t>Late-Winter</a:t>
                </a:r>
                <a:endParaRPr b="1" sz="1200"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sp>
            <p:nvSpPr>
              <p:cNvPr id="122" name="Google Shape;122;p17"/>
              <p:cNvSpPr txBox="1"/>
              <p:nvPr/>
            </p:nvSpPr>
            <p:spPr>
              <a:xfrm>
                <a:off x="4753223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latin typeface="Nunito"/>
                    <a:ea typeface="Nunito"/>
                    <a:cs typeface="Nunito"/>
                    <a:sym typeface="Nunito"/>
                  </a:rPr>
                  <a:t>Bat becomes overly active</a:t>
                </a:r>
                <a:endParaRPr b="1" sz="1000">
                  <a:latin typeface="Nunito"/>
                  <a:ea typeface="Nunito"/>
                  <a:cs typeface="Nunito"/>
                  <a:sym typeface="Nuni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Pd causes bats to become overly active and fly </a:t>
                </a: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around</a:t>
                </a: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 during times they should be conserving fat for spring.</a:t>
                </a:r>
                <a:endParaRPr b="1" sz="8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123" name="Google Shape;123;p17"/>
          <p:cNvGrpSpPr/>
          <p:nvPr/>
        </p:nvGrpSpPr>
        <p:grpSpPr>
          <a:xfrm>
            <a:off x="6422860" y="2709722"/>
            <a:ext cx="2721140" cy="1735654"/>
            <a:chOff x="6435810" y="2702596"/>
            <a:chExt cx="2721140" cy="1735654"/>
          </a:xfrm>
        </p:grpSpPr>
        <p:sp>
          <p:nvSpPr>
            <p:cNvPr id="124" name="Google Shape;124;p17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" name="Google Shape;125;p17"/>
            <p:cNvGrpSpPr/>
            <p:nvPr/>
          </p:nvGrpSpPr>
          <p:grpSpPr>
            <a:xfrm>
              <a:off x="6435810" y="2702596"/>
              <a:ext cx="2494563" cy="1735654"/>
              <a:chOff x="6435810" y="2702596"/>
              <a:chExt cx="2494563" cy="1735654"/>
            </a:xfrm>
          </p:grpSpPr>
          <p:grpSp>
            <p:nvGrpSpPr>
              <p:cNvPr id="126" name="Google Shape;126;p17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27" name="Google Shape;127;p17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28" name="Google Shape;128;p17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9" name="Google Shape;129;p17"/>
              <p:cNvSpPr txBox="1"/>
              <p:nvPr/>
            </p:nvSpPr>
            <p:spPr>
              <a:xfrm>
                <a:off x="6435810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Nunito"/>
                    <a:ea typeface="Nunito"/>
                    <a:cs typeface="Nunito"/>
                    <a:sym typeface="Nunito"/>
                  </a:rPr>
                  <a:t>Spring</a:t>
                </a:r>
                <a:endParaRPr b="1" sz="1200"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sp>
            <p:nvSpPr>
              <p:cNvPr id="130" name="Google Shape;130;p17"/>
              <p:cNvSpPr txBox="1"/>
              <p:nvPr/>
            </p:nvSpPr>
            <p:spPr>
              <a:xfrm>
                <a:off x="6676773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latin typeface="Nunito"/>
                    <a:ea typeface="Nunito"/>
                    <a:cs typeface="Nunito"/>
                    <a:sym typeface="Nunito"/>
                  </a:rPr>
                  <a:t>The overactive bats die</a:t>
                </a:r>
                <a:endParaRPr b="1" sz="1000">
                  <a:latin typeface="Nunito"/>
                  <a:ea typeface="Nunito"/>
                  <a:cs typeface="Nunito"/>
                  <a:sym typeface="Nuni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Not all bats that contract </a:t>
                </a:r>
                <a:r>
                  <a:rPr i="1" lang="en" sz="800">
                    <a:latin typeface="Raleway"/>
                    <a:ea typeface="Raleway"/>
                    <a:cs typeface="Raleway"/>
                    <a:sym typeface="Raleway"/>
                  </a:rPr>
                  <a:t>Pd </a:t>
                </a: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die; however, 90-100% of the bats that contract WNS do. This wipes out entire colonise. </a:t>
                </a:r>
                <a:endParaRPr b="1" sz="8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131" name="Google Shape;131;p17"/>
          <p:cNvGrpSpPr/>
          <p:nvPr/>
        </p:nvGrpSpPr>
        <p:grpSpPr>
          <a:xfrm>
            <a:off x="483041" y="1864926"/>
            <a:ext cx="2580731" cy="1728863"/>
            <a:chOff x="495991" y="1857800"/>
            <a:chExt cx="2580731" cy="1728863"/>
          </a:xfrm>
        </p:grpSpPr>
        <p:sp>
          <p:nvSpPr>
            <p:cNvPr id="132" name="Google Shape;132;p17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3" name="Google Shape;133;p17"/>
            <p:cNvGrpSpPr/>
            <p:nvPr/>
          </p:nvGrpSpPr>
          <p:grpSpPr>
            <a:xfrm>
              <a:off x="495991" y="1857800"/>
              <a:ext cx="2580731" cy="1728863"/>
              <a:chOff x="495991" y="1857800"/>
              <a:chExt cx="2580731" cy="1728863"/>
            </a:xfrm>
          </p:grpSpPr>
          <p:sp>
            <p:nvSpPr>
              <p:cNvPr id="134" name="Google Shape;134;p17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Nunito"/>
                    <a:ea typeface="Nunito"/>
                    <a:cs typeface="Nunito"/>
                    <a:sym typeface="Nunito"/>
                  </a:rPr>
                  <a:t>Fall</a:t>
                </a:r>
                <a:endParaRPr b="1" sz="1200"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grpSp>
            <p:nvGrpSpPr>
              <p:cNvPr id="135" name="Google Shape;135;p17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36" name="Google Shape;136;p17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37" name="Google Shape;137;p17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8" name="Google Shape;138;p17"/>
              <p:cNvSpPr txBox="1"/>
              <p:nvPr/>
            </p:nvSpPr>
            <p:spPr>
              <a:xfrm>
                <a:off x="823122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" sz="1000">
                    <a:latin typeface="Nunito"/>
                    <a:ea typeface="Nunito"/>
                    <a:cs typeface="Nunito"/>
                    <a:sym typeface="Nunito"/>
                  </a:rPr>
                  <a:t>Pd </a:t>
                </a:r>
                <a:r>
                  <a:rPr b="1" lang="en" sz="1000">
                    <a:latin typeface="Nunito"/>
                    <a:ea typeface="Nunito"/>
                    <a:cs typeface="Nunito"/>
                    <a:sym typeface="Nunito"/>
                  </a:rPr>
                  <a:t>grows in a cave.</a:t>
                </a:r>
                <a:endParaRPr b="1" sz="1000">
                  <a:latin typeface="Nunito"/>
                  <a:ea typeface="Nunito"/>
                  <a:cs typeface="Nunito"/>
                  <a:sym typeface="Nuni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i="1" lang="en" sz="800">
                    <a:latin typeface="Raleway"/>
                    <a:ea typeface="Raleway"/>
                    <a:cs typeface="Raleway"/>
                    <a:sym typeface="Raleway"/>
                  </a:rPr>
                  <a:t>Pd </a:t>
                </a: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grows in moist cold places such as caves.</a:t>
                </a:r>
                <a:endParaRPr b="1" sz="8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139" name="Google Shape;139;p17"/>
          <p:cNvGrpSpPr/>
          <p:nvPr/>
        </p:nvGrpSpPr>
        <p:grpSpPr>
          <a:xfrm>
            <a:off x="2512652" y="2709725"/>
            <a:ext cx="2501348" cy="1735651"/>
            <a:chOff x="2525602" y="2702599"/>
            <a:chExt cx="2501348" cy="1735651"/>
          </a:xfrm>
        </p:grpSpPr>
        <p:sp>
          <p:nvSpPr>
            <p:cNvPr id="140" name="Google Shape;140;p17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1" name="Google Shape;141;p17"/>
            <p:cNvGrpSpPr/>
            <p:nvPr/>
          </p:nvGrpSpPr>
          <p:grpSpPr>
            <a:xfrm>
              <a:off x="2525602" y="2702599"/>
              <a:ext cx="2501348" cy="1735651"/>
              <a:chOff x="2525602" y="2702599"/>
              <a:chExt cx="2501348" cy="1735651"/>
            </a:xfrm>
          </p:grpSpPr>
          <p:sp>
            <p:nvSpPr>
              <p:cNvPr id="142" name="Google Shape;142;p17"/>
              <p:cNvSpPr txBox="1"/>
              <p:nvPr/>
            </p:nvSpPr>
            <p:spPr>
              <a:xfrm>
                <a:off x="2525602" y="2702599"/>
                <a:ext cx="10221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Nunito"/>
                    <a:ea typeface="Nunito"/>
                    <a:cs typeface="Nunito"/>
                    <a:sym typeface="Nunito"/>
                  </a:rPr>
                  <a:t>Mid-Winter</a:t>
                </a:r>
                <a:endParaRPr b="1" sz="1200"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grpSp>
            <p:nvGrpSpPr>
              <p:cNvPr id="143" name="Google Shape;143;p17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44" name="Google Shape;144;p17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45" name="Google Shape;145;p17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46" name="Google Shape;146;p17"/>
              <p:cNvSpPr txBox="1"/>
              <p:nvPr/>
            </p:nvSpPr>
            <p:spPr>
              <a:xfrm>
                <a:off x="2773350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latin typeface="Nunito"/>
                    <a:ea typeface="Nunito"/>
                    <a:cs typeface="Nunito"/>
                    <a:sym typeface="Nunito"/>
                  </a:rPr>
                  <a:t>Bat contracts WNS from </a:t>
                </a:r>
                <a:r>
                  <a:rPr b="1" i="1" lang="en" sz="1000">
                    <a:latin typeface="Nunito"/>
                    <a:ea typeface="Nunito"/>
                    <a:cs typeface="Nunito"/>
                    <a:sym typeface="Nunito"/>
                  </a:rPr>
                  <a:t>Pd</a:t>
                </a:r>
                <a:endParaRPr b="1" i="1" sz="1000">
                  <a:latin typeface="Nunito"/>
                  <a:ea typeface="Nunito"/>
                  <a:cs typeface="Nunito"/>
                  <a:sym typeface="Nuni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800"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Bats hibernate through the winter. They become topor and their body </a:t>
                </a: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temperatures</a:t>
                </a: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 decrease. This allows the </a:t>
                </a:r>
                <a:r>
                  <a:rPr i="1" lang="en" sz="800">
                    <a:latin typeface="Raleway"/>
                    <a:ea typeface="Raleway"/>
                    <a:cs typeface="Raleway"/>
                    <a:sym typeface="Raleway"/>
                  </a:rPr>
                  <a:t>Pd </a:t>
                </a:r>
                <a:r>
                  <a:rPr lang="en" sz="800">
                    <a:latin typeface="Raleway"/>
                    <a:ea typeface="Raleway"/>
                    <a:cs typeface="Raleway"/>
                    <a:sym typeface="Raleway"/>
                  </a:rPr>
                  <a:t>to attack the bats skin and immune system.</a:t>
                </a:r>
                <a:endParaRPr b="1" sz="8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147" name="Google Shape;147;p17"/>
          <p:cNvSpPr/>
          <p:nvPr/>
        </p:nvSpPr>
        <p:spPr>
          <a:xfrm>
            <a:off x="114475" y="2106500"/>
            <a:ext cx="2949300" cy="2942100"/>
          </a:xfrm>
          <a:prstGeom prst="star8">
            <a:avLst>
              <a:gd fmla="val 37500" name="adj"/>
            </a:avLst>
          </a:prstGeom>
          <a:solidFill>
            <a:schemeClr val="accent3"/>
          </a:solidFill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5 million and 7 million bats in the US and Canada have been wiped out; many species are now </a:t>
            </a: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threatened</a:t>
            </a: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or </a:t>
            </a: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endangered</a:t>
            </a: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 [1]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What bats are at risk in the U.S.?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Big b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r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own bat (</a:t>
            </a:r>
            <a:r>
              <a:rPr i="1" lang="en" sz="1000">
                <a:latin typeface="Raleway"/>
                <a:ea typeface="Raleway"/>
                <a:cs typeface="Raleway"/>
                <a:sym typeface="Raleway"/>
              </a:rPr>
              <a:t>Eptesicus fuscus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) </a:t>
            </a:r>
            <a:br>
              <a:rPr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Cave ba</a:t>
            </a: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</a:t>
            </a: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</a:t>
            </a:r>
            <a:r>
              <a:rPr i="1"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Myotis velifer</a:t>
            </a: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br>
              <a:rPr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Eastern small-footed bat (</a:t>
            </a:r>
            <a:r>
              <a:rPr i="1" lang="en" sz="1000">
                <a:latin typeface="Raleway"/>
                <a:ea typeface="Raleway"/>
                <a:cs typeface="Raleway"/>
                <a:sym typeface="Raleway"/>
              </a:rPr>
              <a:t>Myotis leibii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)</a:t>
            </a:r>
            <a:br>
              <a:rPr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Fringed bat (M</a:t>
            </a:r>
            <a:r>
              <a:rPr i="1"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yotis thysanodes</a:t>
            </a: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br>
              <a:rPr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Gray bat (</a:t>
            </a:r>
            <a:r>
              <a:rPr i="1" lang="en" sz="1000">
                <a:latin typeface="Raleway"/>
                <a:ea typeface="Raleway"/>
                <a:cs typeface="Raleway"/>
                <a:sym typeface="Raleway"/>
              </a:rPr>
              <a:t>Myotis grisescens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) </a:t>
            </a:r>
            <a:r>
              <a:rPr b="1" lang="en" sz="1000">
                <a:latin typeface="Raleway"/>
                <a:ea typeface="Raleway"/>
                <a:cs typeface="Raleway"/>
                <a:sym typeface="Raleway"/>
              </a:rPr>
              <a:t>*endangered</a:t>
            </a:r>
            <a:br>
              <a:rPr b="1"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Indiana bat (</a:t>
            </a:r>
            <a:r>
              <a:rPr i="1"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Myotis sodalis</a:t>
            </a: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) </a:t>
            </a:r>
            <a:r>
              <a:rPr b="1"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*endangered</a:t>
            </a:r>
            <a:br>
              <a:rPr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Little brown bat (</a:t>
            </a:r>
            <a:r>
              <a:rPr i="1" lang="en" sz="1000">
                <a:latin typeface="Raleway"/>
                <a:ea typeface="Raleway"/>
                <a:cs typeface="Raleway"/>
                <a:sym typeface="Raleway"/>
              </a:rPr>
              <a:t>Myotis lucifugus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)</a:t>
            </a:r>
            <a:br>
              <a:rPr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Long-legged bat (</a:t>
            </a:r>
            <a:r>
              <a:rPr i="1"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Myotis volans</a:t>
            </a: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br>
              <a:rPr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Northern long-eared bat (</a:t>
            </a:r>
            <a:r>
              <a:rPr i="1" lang="en" sz="1000">
                <a:latin typeface="Raleway"/>
                <a:ea typeface="Raleway"/>
                <a:cs typeface="Raleway"/>
                <a:sym typeface="Raleway"/>
              </a:rPr>
              <a:t>Myotis septentrionalis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) </a:t>
            </a:r>
            <a:r>
              <a:rPr b="1" lang="en" sz="1000">
                <a:latin typeface="Raleway"/>
                <a:ea typeface="Raleway"/>
                <a:cs typeface="Raleway"/>
                <a:sym typeface="Raleway"/>
              </a:rPr>
              <a:t>*threatened</a:t>
            </a:r>
            <a:br>
              <a:rPr b="1"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Western long-eared bat (</a:t>
            </a:r>
            <a:r>
              <a:rPr i="1"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Myotis evotis</a:t>
            </a: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br>
              <a:rPr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Tricolored bat (</a:t>
            </a:r>
            <a:r>
              <a:rPr i="1" lang="en" sz="1000">
                <a:latin typeface="Raleway"/>
                <a:ea typeface="Raleway"/>
                <a:cs typeface="Raleway"/>
                <a:sym typeface="Raleway"/>
              </a:rPr>
              <a:t>Perimyotis subflavus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) </a:t>
            </a:r>
            <a:br>
              <a:rPr lang="en" sz="1000">
                <a:latin typeface="Raleway"/>
                <a:ea typeface="Raleway"/>
                <a:cs typeface="Raleway"/>
                <a:sym typeface="Raleway"/>
              </a:rPr>
            </a:b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Yuma bat (</a:t>
            </a:r>
            <a:r>
              <a:rPr i="1"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Myotis yumanensis</a:t>
            </a:r>
            <a:r>
              <a:rPr lang="en" sz="1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 sz="10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101" y="158425"/>
            <a:ext cx="2700500" cy="17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/>
          <p:nvPr/>
        </p:nvSpPr>
        <p:spPr>
          <a:xfrm>
            <a:off x="3438050" y="1873550"/>
            <a:ext cx="27006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Little brown bat (</a:t>
            </a:r>
            <a:r>
              <a:rPr i="1" lang="en" sz="700">
                <a:latin typeface="Roboto"/>
                <a:ea typeface="Roboto"/>
                <a:cs typeface="Roboto"/>
                <a:sym typeface="Roboto"/>
              </a:rPr>
              <a:t>Myotis</a:t>
            </a:r>
            <a:r>
              <a:rPr lang="en" sz="7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1" lang="en" sz="700">
                <a:latin typeface="Roboto"/>
                <a:ea typeface="Roboto"/>
                <a:cs typeface="Roboto"/>
                <a:sym typeface="Roboto"/>
              </a:rPr>
              <a:t>lucifugus</a:t>
            </a:r>
            <a:r>
              <a:rPr lang="en" sz="700">
                <a:latin typeface="Roboto"/>
                <a:ea typeface="Roboto"/>
                <a:cs typeface="Roboto"/>
                <a:sym typeface="Roboto"/>
              </a:rPr>
              <a:t>)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6" name="Google Shape;15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8000" y="153925"/>
            <a:ext cx="2700499" cy="18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 txBox="1"/>
          <p:nvPr/>
        </p:nvSpPr>
        <p:spPr>
          <a:xfrm>
            <a:off x="6287950" y="1873550"/>
            <a:ext cx="27006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Gray bat</a:t>
            </a:r>
            <a:r>
              <a:rPr lang="en" sz="700"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i="1" lang="en" sz="700">
                <a:latin typeface="Roboto"/>
                <a:ea typeface="Roboto"/>
                <a:cs typeface="Roboto"/>
                <a:sym typeface="Roboto"/>
              </a:rPr>
              <a:t>Myotis grisescens</a:t>
            </a:r>
            <a:r>
              <a:rPr lang="en" sz="700">
                <a:latin typeface="Roboto"/>
                <a:ea typeface="Roboto"/>
                <a:cs typeface="Roboto"/>
                <a:sym typeface="Roboto"/>
              </a:rPr>
              <a:t>)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8" name="Google Shape;15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8100" y="2216863"/>
            <a:ext cx="2700501" cy="181376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3392350" y="3930950"/>
            <a:ext cx="27006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Northern long-eared bat (</a:t>
            </a:r>
            <a:r>
              <a:rPr i="1" lang="en" sz="700">
                <a:latin typeface="Roboto"/>
                <a:ea typeface="Roboto"/>
                <a:cs typeface="Roboto"/>
                <a:sym typeface="Roboto"/>
              </a:rPr>
              <a:t>Myotis septentrionalis</a:t>
            </a:r>
            <a:r>
              <a:rPr lang="en" sz="700">
                <a:latin typeface="Roboto"/>
                <a:ea typeface="Roboto"/>
                <a:cs typeface="Roboto"/>
                <a:sym typeface="Roboto"/>
              </a:rPr>
              <a:t>)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7951" y="2225800"/>
            <a:ext cx="2700600" cy="179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/>
          <p:nvPr/>
        </p:nvSpPr>
        <p:spPr>
          <a:xfrm>
            <a:off x="6287950" y="3945500"/>
            <a:ext cx="27006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Tricolored bat (</a:t>
            </a:r>
            <a:r>
              <a:rPr i="1" lang="en" sz="700">
                <a:latin typeface="Roboto"/>
                <a:ea typeface="Roboto"/>
                <a:cs typeface="Roboto"/>
                <a:sym typeface="Roboto"/>
              </a:rPr>
              <a:t>Perimyotis subflavus</a:t>
            </a:r>
            <a:r>
              <a:rPr lang="en" sz="700">
                <a:latin typeface="Roboto"/>
                <a:ea typeface="Roboto"/>
                <a:cs typeface="Roboto"/>
                <a:sym typeface="Roboto"/>
              </a:rPr>
              <a:t>)</a:t>
            </a:r>
            <a:endParaRPr sz="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3543600" y="4377650"/>
            <a:ext cx="5276700" cy="575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 SemiBold"/>
                <a:ea typeface="Nunito SemiBold"/>
                <a:cs typeface="Nunito SemiBold"/>
                <a:sym typeface="Nunito SemiBold"/>
              </a:rPr>
              <a:t>*There are many more species that test positive for </a:t>
            </a:r>
            <a:r>
              <a:rPr i="1" lang="en" sz="1000">
                <a:latin typeface="Nunito SemiBold"/>
                <a:ea typeface="Nunito SemiBold"/>
                <a:cs typeface="Nunito SemiBold"/>
                <a:sym typeface="Nunito SemiBold"/>
              </a:rPr>
              <a:t>Pd </a:t>
            </a:r>
            <a:r>
              <a:rPr lang="en" sz="1000">
                <a:latin typeface="Nunito SemiBold"/>
                <a:ea typeface="Nunito SemiBold"/>
                <a:cs typeface="Nunito SemiBold"/>
                <a:sym typeface="Nunito SemiBold"/>
              </a:rPr>
              <a:t>but do not show signs of </a:t>
            </a:r>
            <a:r>
              <a:rPr i="1" lang="en" sz="1000">
                <a:latin typeface="Nunito SemiBold"/>
                <a:ea typeface="Nunito SemiBold"/>
                <a:cs typeface="Nunito SemiBold"/>
                <a:sym typeface="Nunito SemiBold"/>
              </a:rPr>
              <a:t>Pd</a:t>
            </a:r>
            <a:r>
              <a:rPr lang="en" sz="1000">
                <a:latin typeface="Nunito SemiBold"/>
                <a:ea typeface="Nunito SemiBold"/>
                <a:cs typeface="Nunito SemiBold"/>
                <a:sym typeface="Nunito SemiBold"/>
              </a:rPr>
              <a:t>.</a:t>
            </a:r>
            <a:endParaRPr sz="10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 SemiBold"/>
                <a:ea typeface="Nunito SemiBold"/>
                <a:cs typeface="Nunito SemiBold"/>
                <a:sym typeface="Nunito SemiBold"/>
              </a:rPr>
              <a:t>** There are also species in Europe and Asia that test positive for </a:t>
            </a:r>
            <a:r>
              <a:rPr i="1" lang="en" sz="1000">
                <a:latin typeface="Nunito SemiBold"/>
                <a:ea typeface="Nunito SemiBold"/>
                <a:cs typeface="Nunito SemiBold"/>
                <a:sym typeface="Nunito SemiBold"/>
              </a:rPr>
              <a:t>Pd</a:t>
            </a:r>
            <a:r>
              <a:rPr lang="en" sz="1000">
                <a:latin typeface="Nunito SemiBold"/>
                <a:ea typeface="Nunito SemiBold"/>
                <a:cs typeface="Nunito SemiBold"/>
                <a:sym typeface="Nunito SemiBold"/>
              </a:rPr>
              <a:t>.</a:t>
            </a:r>
            <a:endParaRPr sz="1000"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/>
          <p:nvPr/>
        </p:nvSpPr>
        <p:spPr>
          <a:xfrm>
            <a:off x="0" y="1074600"/>
            <a:ext cx="9144000" cy="31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"/>
          <p:cNvSpPr txBox="1"/>
          <p:nvPr>
            <p:ph type="title"/>
          </p:nvPr>
        </p:nvSpPr>
        <p:spPr>
          <a:xfrm>
            <a:off x="1294650" y="2037125"/>
            <a:ext cx="65547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What has yet to be addressed?</a:t>
            </a:r>
            <a:endParaRPr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" name="Google Shape;169;p19"/>
          <p:cNvSpPr/>
          <p:nvPr/>
        </p:nvSpPr>
        <p:spPr>
          <a:xfrm>
            <a:off x="1747250" y="2571750"/>
            <a:ext cx="456000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1443525" y="2980750"/>
            <a:ext cx="456000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1982300" y="3191175"/>
            <a:ext cx="456000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"/>
          <p:cNvSpPr/>
          <p:nvPr/>
        </p:nvSpPr>
        <p:spPr>
          <a:xfrm rot="-10564689">
            <a:off x="7116552" y="2183497"/>
            <a:ext cx="456168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"/>
          <p:cNvSpPr/>
          <p:nvPr/>
        </p:nvSpPr>
        <p:spPr>
          <a:xfrm rot="-10564689">
            <a:off x="7447575" y="1796258"/>
            <a:ext cx="456168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9"/>
          <p:cNvSpPr/>
          <p:nvPr/>
        </p:nvSpPr>
        <p:spPr>
          <a:xfrm rot="-10564689">
            <a:off x="6924476" y="1549429"/>
            <a:ext cx="456168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/>
          <p:nvPr/>
        </p:nvSpPr>
        <p:spPr>
          <a:xfrm>
            <a:off x="1786500" y="687700"/>
            <a:ext cx="1424400" cy="3852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0"/>
          <p:cNvSpPr/>
          <p:nvPr/>
        </p:nvSpPr>
        <p:spPr>
          <a:xfrm>
            <a:off x="3644050" y="687700"/>
            <a:ext cx="1424400" cy="3852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"/>
          <p:cNvSpPr/>
          <p:nvPr/>
        </p:nvSpPr>
        <p:spPr>
          <a:xfrm>
            <a:off x="1786500" y="603500"/>
            <a:ext cx="1424400" cy="1389375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Is there a cure?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2" name="Google Shape;182;p20"/>
          <p:cNvSpPr/>
          <p:nvPr/>
        </p:nvSpPr>
        <p:spPr>
          <a:xfrm>
            <a:off x="3644050" y="603500"/>
            <a:ext cx="1424400" cy="1389375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How does WNS affect female bats?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1786500" y="1992875"/>
            <a:ext cx="1424400" cy="23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Researchers are working to try out many different </a:t>
            </a:r>
            <a:r>
              <a:rPr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techniques</a:t>
            </a:r>
            <a:r>
              <a:rPr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, so far these have been found to work most of the time:</a:t>
            </a:r>
            <a:endParaRPr sz="1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0922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aleway"/>
              <a:buChar char="●"/>
            </a:pPr>
            <a:r>
              <a:rPr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UV light [2]</a:t>
            </a:r>
            <a:endParaRPr sz="1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0922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aleway"/>
              <a:buChar char="●"/>
            </a:pPr>
            <a:r>
              <a:rPr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Probiotic bacteria [3]</a:t>
            </a:r>
            <a:endParaRPr sz="1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0922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aleway"/>
              <a:buChar char="●"/>
            </a:pPr>
            <a:r>
              <a:rPr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Virally-vectored vaccine [4]</a:t>
            </a:r>
            <a:endParaRPr sz="1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4" name="Google Shape;184;p20"/>
          <p:cNvSpPr/>
          <p:nvPr/>
        </p:nvSpPr>
        <p:spPr>
          <a:xfrm>
            <a:off x="5530350" y="687700"/>
            <a:ext cx="1424400" cy="3852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/>
          <p:nvPr/>
        </p:nvSpPr>
        <p:spPr>
          <a:xfrm>
            <a:off x="5530350" y="603500"/>
            <a:ext cx="1424400" cy="1389375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Does is affect the next generation?</a:t>
            </a:r>
            <a:endParaRPr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5530350" y="1992875"/>
            <a:ext cx="1424400" cy="23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There is currently not a lot of research into how WNS affects the next generation.</a:t>
            </a:r>
            <a:endParaRPr sz="1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3644050" y="1992875"/>
            <a:ext cx="1424400" cy="23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Female bats need to conserve a lot of fat during hibernation for when they get pregnant and give birth in the spring. </a:t>
            </a:r>
            <a:endParaRPr sz="1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Thrifty Female Hypothesis</a:t>
            </a:r>
            <a:r>
              <a:rPr lang="en" sz="1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[5]</a:t>
            </a:r>
            <a:endParaRPr sz="1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8" name="Google Shape;188;p20"/>
          <p:cNvSpPr/>
          <p:nvPr/>
        </p:nvSpPr>
        <p:spPr>
          <a:xfrm>
            <a:off x="850800" y="3634500"/>
            <a:ext cx="456000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547075" y="4043500"/>
            <a:ext cx="456000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1085850" y="4253925"/>
            <a:ext cx="456000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 rot="10800000">
            <a:off x="7463725" y="1033775"/>
            <a:ext cx="456000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0"/>
          <p:cNvSpPr/>
          <p:nvPr/>
        </p:nvSpPr>
        <p:spPr>
          <a:xfrm rot="10800000">
            <a:off x="7767450" y="624775"/>
            <a:ext cx="456000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 rot="10800000">
            <a:off x="7228675" y="414350"/>
            <a:ext cx="456000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/>
          <p:nvPr/>
        </p:nvSpPr>
        <p:spPr>
          <a:xfrm>
            <a:off x="0" y="1074600"/>
            <a:ext cx="9144000" cy="31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1"/>
          <p:cNvSpPr txBox="1"/>
          <p:nvPr>
            <p:ph type="title"/>
          </p:nvPr>
        </p:nvSpPr>
        <p:spPr>
          <a:xfrm>
            <a:off x="2247700" y="1781250"/>
            <a:ext cx="4851900" cy="17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My question:</a:t>
            </a:r>
            <a:endParaRPr b="1" sz="180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How does WNS affect the </a:t>
            </a:r>
            <a:r>
              <a:rPr lang="en" sz="23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birth rate of populations?</a:t>
            </a:r>
            <a:endParaRPr sz="230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1747250" y="2571750"/>
            <a:ext cx="456000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1"/>
          <p:cNvSpPr/>
          <p:nvPr/>
        </p:nvSpPr>
        <p:spPr>
          <a:xfrm>
            <a:off x="1443525" y="2980750"/>
            <a:ext cx="456000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1982300" y="3191175"/>
            <a:ext cx="456000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1"/>
          <p:cNvSpPr/>
          <p:nvPr/>
        </p:nvSpPr>
        <p:spPr>
          <a:xfrm rot="-10564689">
            <a:off x="7116552" y="2183497"/>
            <a:ext cx="456168" cy="505200"/>
          </a:xfrm>
          <a:prstGeom prst="star4">
            <a:avLst>
              <a:gd fmla="val 19442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1"/>
          <p:cNvSpPr/>
          <p:nvPr/>
        </p:nvSpPr>
        <p:spPr>
          <a:xfrm rot="-10564689">
            <a:off x="7447575" y="1796258"/>
            <a:ext cx="456168" cy="505200"/>
          </a:xfrm>
          <a:prstGeom prst="star4">
            <a:avLst>
              <a:gd fmla="val 19838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 rot="-10564689">
            <a:off x="6924476" y="1549429"/>
            <a:ext cx="456168" cy="505200"/>
          </a:xfrm>
          <a:prstGeom prst="star4">
            <a:avLst>
              <a:gd fmla="val 21209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